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23"/>
  </p:notesMasterIdLst>
  <p:handoutMasterIdLst>
    <p:handoutMasterId r:id="rId24"/>
  </p:handoutMasterIdLst>
  <p:sldIdLst>
    <p:sldId id="791" r:id="rId3"/>
    <p:sldId id="991" r:id="rId4"/>
    <p:sldId id="992" r:id="rId5"/>
    <p:sldId id="994" r:id="rId6"/>
    <p:sldId id="977" r:id="rId7"/>
    <p:sldId id="995" r:id="rId8"/>
    <p:sldId id="997" r:id="rId9"/>
    <p:sldId id="996" r:id="rId10"/>
    <p:sldId id="988" r:id="rId11"/>
    <p:sldId id="1042" r:id="rId12"/>
    <p:sldId id="981" r:id="rId13"/>
    <p:sldId id="1041" r:id="rId14"/>
    <p:sldId id="982" r:id="rId15"/>
    <p:sldId id="1003" r:id="rId16"/>
    <p:sldId id="1004" r:id="rId17"/>
    <p:sldId id="1007" r:id="rId18"/>
    <p:sldId id="1008" r:id="rId19"/>
    <p:sldId id="1010" r:id="rId20"/>
    <p:sldId id="1012" r:id="rId21"/>
    <p:sldId id="256" r:id="rId22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65"/>
    <a:srgbClr val="C0C0C4"/>
    <a:srgbClr val="678DC5"/>
    <a:srgbClr val="3E67A4"/>
    <a:srgbClr val="3E8DC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7352" autoAdjust="0"/>
    <p:restoredTop sz="65482" autoAdjust="0"/>
  </p:normalViewPr>
  <p:slideViewPr>
    <p:cSldViewPr snapToGrid="0">
      <p:cViewPr varScale="1">
        <p:scale>
          <a:sx n="123" d="100"/>
          <a:sy n="123" d="100"/>
        </p:scale>
        <p:origin x="195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-840" y="-7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4.xml"/><Relationship Id="rId3" Type="http://schemas.openxmlformats.org/officeDocument/2006/relationships/slide" Target="slides/slide9.xml"/><Relationship Id="rId7" Type="http://schemas.openxmlformats.org/officeDocument/2006/relationships/slide" Target="slides/slide13.xml"/><Relationship Id="rId12" Type="http://schemas.openxmlformats.org/officeDocument/2006/relationships/slide" Target="slides/slide18.xml"/><Relationship Id="rId2" Type="http://schemas.openxmlformats.org/officeDocument/2006/relationships/slide" Target="slides/slide8.xml"/><Relationship Id="rId1" Type="http://schemas.openxmlformats.org/officeDocument/2006/relationships/slide" Target="slides/slide5.xml"/><Relationship Id="rId6" Type="http://schemas.openxmlformats.org/officeDocument/2006/relationships/slide" Target="slides/slide12.xml"/><Relationship Id="rId11" Type="http://schemas.openxmlformats.org/officeDocument/2006/relationships/slide" Target="slides/slide17.xml"/><Relationship Id="rId5" Type="http://schemas.openxmlformats.org/officeDocument/2006/relationships/slide" Target="slides/slide11.xml"/><Relationship Id="rId10" Type="http://schemas.openxmlformats.org/officeDocument/2006/relationships/slide" Target="slides/slide16.xml"/><Relationship Id="rId4" Type="http://schemas.openxmlformats.org/officeDocument/2006/relationships/slide" Target="slides/slide10.xml"/><Relationship Id="rId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1432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</a:t>
            </a:r>
            <a:r>
              <a:rPr lang="es-ES" sz="800" dirty="0" err="1"/>
              <a:t>Systems</a:t>
            </a:r>
            <a:r>
              <a:rPr lang="es-ES" sz="800" dirty="0"/>
              <a:t>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 err="1"/>
              <a:t>Presentation_ID.scr</a:t>
            </a:r>
            <a:endParaRPr lang="es-ES" sz="800" dirty="0"/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Programa Cisco Networking Academy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1: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1.1.2.2 – </a:t>
            </a:r>
            <a:r>
              <a:rPr lang="es-ES" dirty="0" err="1"/>
              <a:t>Gateways</a:t>
            </a:r>
            <a:r>
              <a:rPr lang="es-ES" dirty="0"/>
              <a:t> predeterminados</a:t>
            </a:r>
          </a:p>
        </p:txBody>
      </p:sp>
    </p:spTree>
    <p:extLst>
      <p:ext uri="{BB962C8B-B14F-4D97-AF65-F5344CB8AC3E}">
        <p14:creationId xmlns:p14="http://schemas.microsoft.com/office/powerpoint/2010/main" val="1330000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1.1.2.3 – </a:t>
            </a:r>
            <a:r>
              <a:rPr lang="es-ES" dirty="0">
                <a:latin typeface="Arial" charset="0"/>
              </a:rPr>
              <a:t>Documentar la asignación de direcciones de red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66384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1.1.2.4 – </a:t>
            </a:r>
            <a:r>
              <a:rPr lang="es-ES" dirty="0">
                <a:latin typeface="Arial" charset="0"/>
              </a:rPr>
              <a:t>Habilitar IP en un host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3115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1.1.2.7 – </a:t>
            </a:r>
            <a:r>
              <a:rPr lang="es-ES" dirty="0">
                <a:latin typeface="Arial" charset="0"/>
              </a:rPr>
              <a:t>Habilitar IP en un switch</a:t>
            </a:r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1.1.3 – Funcionamiento del router</a:t>
            </a:r>
            <a:endParaRPr lang="es-ES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1.1.3.1 – </a:t>
            </a:r>
            <a:r>
              <a:rPr lang="es-ES" dirty="0">
                <a:latin typeface="Arial" charset="0"/>
              </a:rPr>
              <a:t>Configurar los parámetros básicos de un router 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9958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1.1.3 – Funcionamiento del 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1.1.3.2 – Configurar una interfaz de </a:t>
            </a:r>
            <a:r>
              <a:rPr lang="es-ES" dirty="0" err="1"/>
              <a:t>router</a:t>
            </a:r>
            <a:r>
              <a:rPr lang="es-ES" dirty="0"/>
              <a:t> IPv4</a:t>
            </a:r>
          </a:p>
        </p:txBody>
      </p:sp>
    </p:spTree>
    <p:extLst>
      <p:ext uri="{BB962C8B-B14F-4D97-AF65-F5344CB8AC3E}">
        <p14:creationId xmlns:p14="http://schemas.microsoft.com/office/powerpoint/2010/main" val="2506751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1.1.3 – Funcionamiento del router</a:t>
            </a:r>
            <a:endParaRPr lang="es-ES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1.1.3.4 – Configurar una interfaz de </a:t>
            </a:r>
            <a:r>
              <a:rPr lang="es-ES" dirty="0" err="1"/>
              <a:t>loopback</a:t>
            </a:r>
            <a:r>
              <a:rPr lang="es-ES" dirty="0"/>
              <a:t> IPv4</a:t>
            </a:r>
          </a:p>
        </p:txBody>
      </p:sp>
    </p:spTree>
    <p:extLst>
      <p:ext uri="{BB962C8B-B14F-4D97-AF65-F5344CB8AC3E}">
        <p14:creationId xmlns:p14="http://schemas.microsoft.com/office/powerpoint/2010/main" val="768260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1.1.4 – Verificar la conectividad de redes conectadas directamente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1.1.4.1 – Verificar la configuración de la interfaz</a:t>
            </a:r>
          </a:p>
        </p:txBody>
      </p:sp>
    </p:spTree>
    <p:extLst>
      <p:ext uri="{BB962C8B-B14F-4D97-AF65-F5344CB8AC3E}">
        <p14:creationId xmlns:p14="http://schemas.microsoft.com/office/powerpoint/2010/main" val="23149982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1.1.4 – Verificar la conectividad de redes conectadas directamente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1.1.4.1 – Verificar la configuración de la interfaz (continuación)</a:t>
            </a:r>
          </a:p>
        </p:txBody>
      </p:sp>
    </p:spTree>
    <p:extLst>
      <p:ext uri="{BB962C8B-B14F-4D97-AF65-F5344CB8AC3E}">
        <p14:creationId xmlns:p14="http://schemas.microsoft.com/office/powerpoint/2010/main" val="1622460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19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1.1.4 – Verificar la conectividad de redes conectadas directamente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b="0" baseline="0" dirty="0"/>
              <a:t>1.1.4.3 – Filtrar la salida del comando show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077179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</a:t>
            </a:r>
            <a:r>
              <a:rPr lang="es-ES" dirty="0"/>
              <a:t>–</a:t>
            </a:r>
            <a:r>
              <a:rPr lang="es-ES" b="0" dirty="0"/>
              <a:t>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</a:t>
            </a:r>
            <a:r>
              <a:rPr lang="es-ES" dirty="0"/>
              <a:t>–</a:t>
            </a:r>
            <a:r>
              <a:rPr lang="es-ES" b="0" baseline="0" dirty="0"/>
              <a:t> Funciones de un router</a:t>
            </a:r>
            <a:endParaRPr lang="es-ES" b="0" dirty="0"/>
          </a:p>
          <a:p>
            <a:pPr>
              <a:buFontTx/>
              <a:buNone/>
            </a:pPr>
            <a:r>
              <a:rPr lang="es-ES" b="0" dirty="0"/>
              <a:t>1.1.1.1 </a:t>
            </a:r>
            <a:r>
              <a:rPr lang="es-ES" dirty="0"/>
              <a:t>–</a:t>
            </a:r>
            <a:r>
              <a:rPr lang="es-ES" b="0" dirty="0"/>
              <a:t> Características de una red</a:t>
            </a:r>
          </a:p>
          <a:p>
            <a:pPr>
              <a:buFontTx/>
              <a:buNone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430962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3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</a:t>
            </a:r>
            <a:r>
              <a:rPr lang="es-ES" dirty="0"/>
              <a:t>–</a:t>
            </a:r>
            <a:r>
              <a:rPr lang="es-ES" b="0" dirty="0"/>
              <a:t>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</a:t>
            </a:r>
            <a:r>
              <a:rPr lang="es-ES" dirty="0"/>
              <a:t>–</a:t>
            </a:r>
            <a:r>
              <a:rPr lang="es-ES" b="0" baseline="0" dirty="0"/>
              <a:t> Funciones de un router</a:t>
            </a:r>
            <a:endParaRPr lang="es-ES" b="0" dirty="0"/>
          </a:p>
          <a:p>
            <a:pPr>
              <a:buNone/>
              <a:defRPr/>
            </a:pPr>
            <a:r>
              <a:rPr lang="es-ES" b="0" dirty="0"/>
              <a:t>1.1.1.2 </a:t>
            </a:r>
            <a:r>
              <a:rPr lang="es-ES" dirty="0"/>
              <a:t>–</a:t>
            </a:r>
            <a:r>
              <a:rPr lang="es-ES" b="0" dirty="0"/>
              <a:t> ¿Por qué elegir el routing?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s-ES" b="1" dirty="0"/>
          </a:p>
          <a:p>
            <a:pPr>
              <a:buFontTx/>
              <a:buNone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127726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4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</a:t>
            </a:r>
            <a:r>
              <a:rPr lang="es-ES" dirty="0"/>
              <a:t>–</a:t>
            </a:r>
            <a:r>
              <a:rPr lang="es-ES" b="0" dirty="0"/>
              <a:t>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</a:t>
            </a:r>
            <a:r>
              <a:rPr lang="es-ES" dirty="0"/>
              <a:t>–</a:t>
            </a:r>
            <a:r>
              <a:rPr lang="es-ES" b="0" baseline="0" dirty="0"/>
              <a:t> Funciones de un router</a:t>
            </a:r>
            <a:endParaRPr lang="es-ES" b="0" dirty="0"/>
          </a:p>
          <a:p>
            <a:pPr>
              <a:buNone/>
              <a:defRPr/>
            </a:pPr>
            <a:r>
              <a:rPr lang="es-ES" b="0" dirty="0"/>
              <a:t>1.1.1.3 </a:t>
            </a:r>
            <a:r>
              <a:rPr lang="es-ES" dirty="0"/>
              <a:t>–</a:t>
            </a:r>
            <a:r>
              <a:rPr lang="es-ES" b="0" dirty="0"/>
              <a:t> Los routers son computadoras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s-ES" b="1" dirty="0"/>
          </a:p>
          <a:p>
            <a:pPr>
              <a:buFontTx/>
              <a:buNone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4736674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– Funciones de un router</a:t>
            </a:r>
            <a:endParaRPr lang="es-ES" b="0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b="0" dirty="0"/>
              <a:t>1.1.1.3 – Los routers son computadoras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9849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6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– Funciones de un router</a:t>
            </a:r>
            <a:endParaRPr lang="es-ES" b="0" dirty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b="0" dirty="0"/>
              <a:t>1.1.1.3 – Los routers son computadoras (continuación)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s-ES" b="1" dirty="0"/>
          </a:p>
          <a:p>
            <a:pPr>
              <a:buFontTx/>
              <a:buNone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8632768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7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– Funciones de un router</a:t>
            </a:r>
            <a:endParaRPr lang="es-ES" b="0" dirty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b="0" dirty="0"/>
              <a:t>1.1.1.5 Los routers eligen las mejores rutas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s-ES" b="1" dirty="0"/>
          </a:p>
          <a:p>
            <a:pPr>
              <a:buFontTx/>
              <a:buNone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709952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1.1.2.1 – </a:t>
            </a:r>
            <a:r>
              <a:rPr lang="es-ES" dirty="0">
                <a:latin typeface="Arial" charset="0"/>
              </a:rPr>
              <a:t>Conexión a una red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9395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1.1.2.2 – </a:t>
            </a:r>
            <a:r>
              <a:rPr lang="es-ES" dirty="0" err="1"/>
              <a:t>Gateways</a:t>
            </a:r>
            <a:r>
              <a:rPr lang="es-ES" dirty="0"/>
              <a:t> predeterminados</a:t>
            </a:r>
          </a:p>
        </p:txBody>
      </p:sp>
    </p:spTree>
    <p:extLst>
      <p:ext uri="{BB962C8B-B14F-4D97-AF65-F5344CB8AC3E}">
        <p14:creationId xmlns:p14="http://schemas.microsoft.com/office/powerpoint/2010/main" val="209958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3200" y="2289174"/>
            <a:ext cx="4184242" cy="1660525"/>
          </a:xfrm>
        </p:spPr>
        <p:txBody>
          <a:bodyPr/>
          <a:lstStyle/>
          <a:p>
            <a:pPr eaLnBrk="1" hangingPunct="1"/>
            <a:r>
              <a:rPr lang="es-ES" sz="2400" dirty="0"/>
              <a:t>Capítulo 1: Conceptos de </a:t>
            </a:r>
            <a:br>
              <a:rPr lang="es-ES" sz="2400" dirty="0"/>
            </a:br>
            <a:r>
              <a:rPr lang="es-ES" sz="2400" dirty="0"/>
              <a:t>                   ruteo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Conectar dispositivos</a:t>
            </a:r>
            <a:br>
              <a:rPr dirty="0"/>
            </a:br>
            <a:r>
              <a:rPr lang="es-ES" dirty="0">
                <a:latin typeface="Arial" charset="0"/>
              </a:rPr>
              <a:t>ARP (</a:t>
            </a:r>
            <a:r>
              <a:rPr lang="es-ES" dirty="0" err="1">
                <a:latin typeface="Arial" charset="0"/>
              </a:rPr>
              <a:t>Address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Resolution</a:t>
            </a:r>
            <a:r>
              <a:rPr lang="es-ES" dirty="0">
                <a:latin typeface="Arial" charset="0"/>
              </a:rPr>
              <a:t> </a:t>
            </a:r>
            <a:r>
              <a:rPr lang="es-ES" dirty="0" err="1">
                <a:latin typeface="Arial" charset="0"/>
              </a:rPr>
              <a:t>Protocol</a:t>
            </a:r>
            <a:r>
              <a:rPr lang="es-ES" dirty="0">
                <a:latin typeface="Arial" charset="0"/>
              </a:rPr>
              <a:t>)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B6BD8F-DB32-4EE9-B8E8-E850B30F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89" y="1303149"/>
            <a:ext cx="7701559" cy="51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29878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641788" cy="838200"/>
          </a:xfrm>
        </p:spPr>
        <p:txBody>
          <a:bodyPr anchor="t"/>
          <a:lstStyle/>
          <a:p>
            <a:pPr eaLnBrk="1" hangingPunct="1"/>
            <a:r>
              <a:rPr lang="es-ES" sz="1800" dirty="0"/>
              <a:t>Conectar dispositivos</a:t>
            </a:r>
            <a:br>
              <a:rPr dirty="0"/>
            </a:br>
            <a:r>
              <a:rPr lang="es-ES" dirty="0">
                <a:latin typeface="Arial" charset="0"/>
              </a:rPr>
              <a:t>Documentar la asignación de direcciones de red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689792"/>
            <a:ext cx="8752915" cy="5093780"/>
          </a:xfrm>
        </p:spPr>
        <p:txBody>
          <a:bodyPr/>
          <a:lstStyle/>
          <a:p>
            <a:pPr marL="0" indent="0">
              <a:buNone/>
            </a:pPr>
            <a:r>
              <a:rPr lang="es-ES" sz="1800" dirty="0"/>
              <a:t>La documentación de la red debe incluir, por lo menos, los siguientes elementos en un diagrama de topología y una tabla de asignación de direcciones:</a:t>
            </a:r>
          </a:p>
          <a:p>
            <a:r>
              <a:rPr lang="es-ES" sz="1800" dirty="0"/>
              <a:t>Nombres de los </a:t>
            </a:r>
            <a:br>
              <a:rPr lang="es-ES" sz="1800" dirty="0"/>
            </a:br>
            <a:r>
              <a:rPr lang="es-ES" sz="1800" dirty="0"/>
              <a:t>dispositivos</a:t>
            </a:r>
          </a:p>
          <a:p>
            <a:r>
              <a:rPr lang="es-ES" sz="1800" dirty="0"/>
              <a:t>Interfaces </a:t>
            </a:r>
          </a:p>
          <a:p>
            <a:r>
              <a:rPr lang="es-ES" sz="1800" dirty="0"/>
              <a:t>Direcciones IP y </a:t>
            </a:r>
            <a:br>
              <a:rPr lang="es-ES" sz="1800" dirty="0"/>
            </a:br>
            <a:r>
              <a:rPr lang="es-ES" sz="1800" dirty="0"/>
              <a:t>máscaras de </a:t>
            </a:r>
            <a:br>
              <a:rPr lang="es-ES" sz="1800" dirty="0"/>
            </a:br>
            <a:r>
              <a:rPr lang="es-ES" sz="1800" dirty="0"/>
              <a:t>subred</a:t>
            </a:r>
          </a:p>
          <a:p>
            <a:r>
              <a:rPr lang="es-ES" sz="1800" dirty="0" err="1"/>
              <a:t>Gateways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/>
              <a:t>predeterminados</a:t>
            </a:r>
            <a:endParaRPr lang="es-E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081" y="2528105"/>
            <a:ext cx="6511943" cy="36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44325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Conectar dispositivos</a:t>
            </a:r>
            <a:br>
              <a:rPr dirty="0"/>
            </a:br>
            <a:r>
              <a:rPr lang="es-ES" dirty="0">
                <a:latin typeface="Arial" charset="0"/>
              </a:rPr>
              <a:t>Habilitar IP en un host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1600" y="1467483"/>
            <a:ext cx="8558750" cy="5093780"/>
          </a:xfrm>
        </p:spPr>
        <p:txBody>
          <a:bodyPr/>
          <a:lstStyle/>
          <a:p>
            <a:pPr marL="0" indent="0">
              <a:buNone/>
            </a:pPr>
            <a:r>
              <a:rPr lang="es-ES" sz="2000" b="1" dirty="0"/>
              <a:t>Dirección IP asignada en forma estática</a:t>
            </a:r>
            <a:r>
              <a:rPr lang="es-ES" sz="2000" dirty="0"/>
              <a:t>: al host se le asigna manualmente una dirección IP, una máscara de subred y un gateway predeterminado. También se puede asignar la dirección IP de un servidor DNS.</a:t>
            </a:r>
          </a:p>
          <a:p>
            <a:pPr marL="800100" lvl="1" indent="-342900"/>
            <a:r>
              <a:rPr lang="es-ES" dirty="0"/>
              <a:t>Se utiliza para identificar recursos de red específicos, como servidores de red e impresoras.</a:t>
            </a:r>
          </a:p>
          <a:p>
            <a:pPr marL="800100" lvl="1" indent="-342900"/>
            <a:r>
              <a:rPr lang="es-ES" dirty="0"/>
              <a:t>Se puede utilizar en redes muy pequeñas con pocos hosts.</a:t>
            </a:r>
          </a:p>
          <a:p>
            <a:pPr marL="0" indent="0">
              <a:buNone/>
            </a:pPr>
            <a:r>
              <a:rPr lang="es-ES" sz="2000" b="1" dirty="0"/>
              <a:t>Dirección IP asignada en forma dinámica</a:t>
            </a:r>
            <a:r>
              <a:rPr lang="es-ES" sz="2000" dirty="0"/>
              <a:t>: un servidor asigna en forma dinámica la información de la dirección IP utilizando el protocolo de configuración dinámica de hosts (DHCP).</a:t>
            </a:r>
          </a:p>
          <a:p>
            <a:pPr marL="800100" lvl="1" indent="-342900"/>
            <a:r>
              <a:rPr lang="es-ES" dirty="0"/>
              <a:t>La mayoría de los hosts obtienen la información de su dirección IP mediante DHCP.</a:t>
            </a:r>
          </a:p>
          <a:p>
            <a:pPr marL="800100" lvl="1" indent="-342900"/>
            <a:r>
              <a:rPr lang="es-ES" dirty="0"/>
              <a:t>Los </a:t>
            </a:r>
            <a:r>
              <a:rPr lang="es-ES" dirty="0" err="1"/>
              <a:t>routers</a:t>
            </a:r>
            <a:r>
              <a:rPr lang="es-ES" dirty="0"/>
              <a:t> Cisco pueden proporcionar servicios DHCP.</a:t>
            </a:r>
          </a:p>
          <a:p>
            <a:pPr lvl="1"/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735603422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Conectar dispositivos</a:t>
            </a:r>
            <a:br>
              <a:rPr dirty="0"/>
            </a:br>
            <a:r>
              <a:rPr lang="es-ES" dirty="0">
                <a:latin typeface="Arial" charset="0"/>
              </a:rPr>
              <a:t>Habilitar IP en un switch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232592"/>
            <a:ext cx="8752915" cy="1751908"/>
          </a:xfrm>
        </p:spPr>
        <p:txBody>
          <a:bodyPr/>
          <a:lstStyle/>
          <a:p>
            <a:r>
              <a:rPr lang="es-ES" sz="2000" dirty="0"/>
              <a:t>Los dispositivos de infraestructura de red requieren direcciones IP para habilitar la administración remota. </a:t>
            </a:r>
          </a:p>
          <a:p>
            <a:r>
              <a:rPr lang="es-ES" sz="2000" dirty="0"/>
              <a:t>En un switch, la dirección IP de administración se asigna en una interfaz virtual llamada interfaz virtual de switch (SVI).</a:t>
            </a:r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7" t="24793" r="43867" b="28222"/>
          <a:stretch/>
        </p:blipFill>
        <p:spPr>
          <a:xfrm>
            <a:off x="1524454" y="2781300"/>
            <a:ext cx="5879646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58385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 anchor="t"/>
          <a:lstStyle/>
          <a:p>
            <a:pPr eaLnBrk="1" hangingPunct="1">
              <a:tabLst>
                <a:tab pos="2955925" algn="l"/>
              </a:tabLst>
            </a:pPr>
            <a:r>
              <a:rPr lang="es-ES" sz="1800" dirty="0"/>
              <a:t>Configuración básica de un </a:t>
            </a:r>
            <a:r>
              <a:rPr lang="es-ES" sz="1800" dirty="0" err="1"/>
              <a:t>router</a:t>
            </a:r>
            <a:br>
              <a:rPr dirty="0"/>
            </a:br>
            <a:r>
              <a:rPr lang="es-ES" dirty="0">
                <a:latin typeface="Arial" charset="0"/>
              </a:rPr>
              <a:t>Configurar los parámetros básicos de un router 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4516" y="1562792"/>
            <a:ext cx="4134222" cy="4342708"/>
          </a:xfrm>
        </p:spPr>
        <p:txBody>
          <a:bodyPr/>
          <a:lstStyle/>
          <a:p>
            <a:r>
              <a:rPr lang="es-ES" sz="2000" b="1" dirty="0"/>
              <a:t>Asignar un nombre al dispositivo:</a:t>
            </a:r>
            <a:r>
              <a:rPr lang="es-ES" sz="2000" dirty="0"/>
              <a:t> lo distingue de otros routers.</a:t>
            </a:r>
          </a:p>
          <a:p>
            <a:r>
              <a:rPr lang="es-ES" sz="2000" b="1" dirty="0"/>
              <a:t>Proteger el acceso administrativo: </a:t>
            </a:r>
            <a:r>
              <a:rPr lang="es-ES" sz="2000" dirty="0"/>
              <a:t>protege el acceso a los modos EXEC con privilegios y del usuario y el acceso a Telnet, además de cifrar contraseñas.</a:t>
            </a:r>
          </a:p>
          <a:p>
            <a:r>
              <a:rPr lang="es-ES" sz="2000" b="1" dirty="0"/>
              <a:t>Configurar un aviso:</a:t>
            </a:r>
            <a:r>
              <a:rPr lang="es-ES" sz="2000" dirty="0"/>
              <a:t> proporciona notificaciones legales de acceso no autorizado.</a:t>
            </a:r>
          </a:p>
          <a:p>
            <a:r>
              <a:rPr lang="es-ES" sz="2000" b="1" dirty="0"/>
              <a:t>Guardar la configuración</a:t>
            </a:r>
            <a:endParaRPr lang="es-ES" sz="1600" b="1" dirty="0"/>
          </a:p>
          <a:p>
            <a:endParaRPr lang="es-E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38" y="1564254"/>
            <a:ext cx="4617287" cy="41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98489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Configuración básica de un </a:t>
            </a:r>
            <a:r>
              <a:rPr lang="es-ES" sz="1800" dirty="0" err="1"/>
              <a:t>router</a:t>
            </a:r>
            <a:br>
              <a:rPr dirty="0"/>
            </a:br>
            <a:r>
              <a:rPr lang="es-ES" dirty="0"/>
              <a:t>Configurar una interfaz de </a:t>
            </a:r>
            <a:r>
              <a:rPr lang="es-ES" dirty="0" err="1"/>
              <a:t>router</a:t>
            </a:r>
            <a:r>
              <a:rPr lang="es-ES" dirty="0"/>
              <a:t> IPv4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5038" y="1397692"/>
            <a:ext cx="3963785" cy="430460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Para que la interfaz de router esté disponible, debe cumplir con los siguientes requisitos:</a:t>
            </a:r>
          </a:p>
          <a:p>
            <a:r>
              <a:rPr lang="es-ES" sz="1600" dirty="0"/>
              <a:t>Debe estar configurada con una </a:t>
            </a:r>
            <a:r>
              <a:rPr lang="es-ES" sz="1600" b="1" dirty="0"/>
              <a:t>dirección</a:t>
            </a:r>
            <a:r>
              <a:rPr lang="es-ES" sz="1600" dirty="0"/>
              <a:t> y una </a:t>
            </a:r>
            <a:r>
              <a:rPr lang="es-ES" sz="1600" b="1" dirty="0"/>
              <a:t>máscara de subred</a:t>
            </a:r>
            <a:r>
              <a:rPr lang="es-ES" sz="1600" dirty="0"/>
              <a:t>.</a:t>
            </a:r>
          </a:p>
          <a:p>
            <a:r>
              <a:rPr lang="es-ES" sz="1600" dirty="0"/>
              <a:t>Debe activarse con el comando </a:t>
            </a:r>
            <a:r>
              <a:rPr lang="es-ES" sz="1600" b="1" dirty="0"/>
              <a:t>no shutdown</a:t>
            </a:r>
            <a:r>
              <a:rPr lang="es-ES" sz="1600" dirty="0"/>
              <a:t>. Las interfaces LAN y WAN no están activadas de manera predeterminada. </a:t>
            </a:r>
          </a:p>
          <a:p>
            <a:r>
              <a:rPr lang="es-ES" sz="1600" dirty="0"/>
              <a:t>Deben configurarse con el comando </a:t>
            </a:r>
            <a:r>
              <a:rPr lang="es-ES" sz="1600" b="1" dirty="0"/>
              <a:t>clock rate </a:t>
            </a:r>
            <a:r>
              <a:rPr lang="es-ES" sz="1600" dirty="0"/>
              <a:t>en el extremo del cable de serie rotulado como </a:t>
            </a:r>
            <a:r>
              <a:rPr lang="es-ES" sz="1600" b="1" dirty="0"/>
              <a:t>DCE</a:t>
            </a:r>
            <a:r>
              <a:rPr lang="es-ES" sz="1600" dirty="0"/>
              <a:t>. </a:t>
            </a:r>
          </a:p>
          <a:p>
            <a:pPr marL="0" indent="0">
              <a:buNone/>
            </a:pPr>
            <a:r>
              <a:rPr lang="es-ES" sz="1600" dirty="0"/>
              <a:t>Se puede incluir una descripción optativa.</a:t>
            </a:r>
          </a:p>
          <a:p>
            <a:endParaRPr lang="es-E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23" y="1398876"/>
            <a:ext cx="4759277" cy="43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07112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r>
              <a:rPr lang="es-ES" sz="1800" dirty="0"/>
              <a:t>Configuración básica de un </a:t>
            </a:r>
            <a:r>
              <a:rPr lang="es-ES" sz="1800" dirty="0" err="1"/>
              <a:t>router</a:t>
            </a:r>
            <a:br>
              <a:rPr dirty="0"/>
            </a:br>
            <a:r>
              <a:rPr lang="es-ES" dirty="0"/>
              <a:t>Configurar una interfaz de </a:t>
            </a:r>
            <a:r>
              <a:rPr lang="es-ES" dirty="0" err="1"/>
              <a:t>loopback</a:t>
            </a:r>
            <a:r>
              <a:rPr lang="es-ES" dirty="0"/>
              <a:t> IPv4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090" y="1372292"/>
            <a:ext cx="8341712" cy="2894908"/>
          </a:xfrm>
        </p:spPr>
        <p:txBody>
          <a:bodyPr/>
          <a:lstStyle/>
          <a:p>
            <a:pPr marL="0" indent="0">
              <a:buNone/>
            </a:pPr>
            <a:r>
              <a:rPr lang="es-ES" sz="2000" b="1" dirty="0"/>
              <a:t>Una interfaz de loopback es una interfaz lógica interna del router</a:t>
            </a:r>
            <a:r>
              <a:rPr lang="es-ES" sz="2000" dirty="0"/>
              <a:t>: </a:t>
            </a:r>
          </a:p>
          <a:p>
            <a:r>
              <a:rPr lang="es-ES" sz="1600" dirty="0"/>
              <a:t>No se asigna a un puerto físico; se la considera una interfaz de software que se coloca automáticamente en estado UP (activo).</a:t>
            </a:r>
          </a:p>
          <a:p>
            <a:r>
              <a:rPr lang="es-ES" sz="1600" dirty="0"/>
              <a:t>Una interfaz de loopback es útil para </a:t>
            </a:r>
            <a:r>
              <a:rPr lang="es-ES" sz="1600" b="1" dirty="0"/>
              <a:t>pruebas</a:t>
            </a:r>
            <a:r>
              <a:rPr lang="es-ES" sz="1600" dirty="0"/>
              <a:t>.</a:t>
            </a:r>
          </a:p>
          <a:p>
            <a:r>
              <a:rPr lang="es-ES" sz="1600" dirty="0"/>
              <a:t>Es importante en el proceso de routing de </a:t>
            </a:r>
            <a:r>
              <a:rPr lang="es-ES" sz="1600" b="1" dirty="0"/>
              <a:t>OSPF</a:t>
            </a:r>
            <a:r>
              <a:rPr lang="es-ES" sz="1600" dirty="0"/>
              <a:t>.</a:t>
            </a:r>
          </a:p>
          <a:p>
            <a:pPr marL="0" indent="0">
              <a:buNone/>
            </a:pPr>
            <a:endParaRPr lang="es-E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3309132"/>
            <a:ext cx="4318000" cy="33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37025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>
              <a:buNone/>
            </a:pPr>
            <a:r>
              <a:rPr lang="es-ES" sz="1800" dirty="0"/>
              <a:t>Verificar la conectividad de redes conectadas directamente</a:t>
            </a:r>
            <a:br>
              <a:rPr dirty="0"/>
            </a:br>
            <a:r>
              <a:rPr lang="es-ES" dirty="0"/>
              <a:t>Verificar la configuración de la interfaz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090" y="1372292"/>
            <a:ext cx="4175610" cy="492690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Se utilizan comandos show para verificar el funcionamiento y la configuración de la interfaz:</a:t>
            </a:r>
          </a:p>
          <a:p>
            <a:r>
              <a:rPr lang="es-ES" sz="2000" b="1" dirty="0"/>
              <a:t>show ip interfaces brief</a:t>
            </a:r>
          </a:p>
          <a:p>
            <a:r>
              <a:rPr lang="es-ES" sz="2000" b="1" dirty="0"/>
              <a:t>show ip route</a:t>
            </a:r>
          </a:p>
          <a:p>
            <a:r>
              <a:rPr lang="es-ES" sz="2000" b="1" dirty="0"/>
              <a:t>show running-config </a:t>
            </a:r>
          </a:p>
          <a:p>
            <a:pPr marL="0" indent="0">
              <a:buNone/>
            </a:pPr>
            <a:r>
              <a:rPr lang="es-ES" sz="2000" dirty="0"/>
              <a:t>Comandos show que se utilizan para reunir información más detallada sobre la interfaz:</a:t>
            </a:r>
          </a:p>
          <a:p>
            <a:r>
              <a:rPr lang="es-ES" sz="2000" b="1" dirty="0"/>
              <a:t>show interfaces</a:t>
            </a:r>
            <a:endParaRPr lang="es-ES" sz="2000" dirty="0"/>
          </a:p>
          <a:p>
            <a:r>
              <a:rPr lang="es-ES" sz="2000" b="1" dirty="0"/>
              <a:t>show ip interfaces:</a:t>
            </a:r>
            <a:endParaRPr lang="es-ES" sz="2000" dirty="0"/>
          </a:p>
          <a:p>
            <a:pPr marL="0" indent="0">
              <a:buNone/>
            </a:pPr>
            <a:endParaRPr lang="es-E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1977042"/>
            <a:ext cx="4337720" cy="399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81770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835832" cy="838200"/>
          </a:xfrm>
        </p:spPr>
        <p:txBody>
          <a:bodyPr anchor="t"/>
          <a:lstStyle/>
          <a:p>
            <a:pPr>
              <a:buNone/>
            </a:pPr>
            <a:r>
              <a:rPr lang="es-ES" sz="1800" dirty="0"/>
              <a:t>Verificar la conectividad de redes conectadas directamente</a:t>
            </a:r>
            <a:br>
              <a:rPr sz="2800" dirty="0"/>
            </a:br>
            <a:r>
              <a:rPr lang="es-ES" sz="2600" dirty="0"/>
              <a:t>Verificar la configuración de la interfaz (continuación)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14" y="1147800"/>
            <a:ext cx="6088664" cy="5562251"/>
          </a:xfrm>
        </p:spPr>
      </p:pic>
    </p:spTree>
    <p:extLst>
      <p:ext uri="{BB962C8B-B14F-4D97-AF65-F5344CB8AC3E}">
        <p14:creationId xmlns:p14="http://schemas.microsoft.com/office/powerpoint/2010/main" val="62847664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5470" y="1409701"/>
            <a:ext cx="8055430" cy="4332514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La salida del comando show se puede controlar con los siguientes comandos y filtros:</a:t>
            </a:r>
          </a:p>
          <a:p>
            <a:r>
              <a:rPr lang="es-ES" sz="1600" dirty="0"/>
              <a:t>Utilice el comando</a:t>
            </a:r>
            <a:r>
              <a:rPr lang="es-ES" sz="1600" b="1" dirty="0"/>
              <a:t> terminal length </a:t>
            </a:r>
            <a:r>
              <a:rPr lang="es-ES" sz="1600" i="1" dirty="0"/>
              <a:t>número</a:t>
            </a:r>
            <a:r>
              <a:rPr lang="es-ES" sz="1600" dirty="0"/>
              <a:t> para especificar la cantidad de líneas que se mostrarán. </a:t>
            </a:r>
          </a:p>
          <a:p>
            <a:r>
              <a:rPr lang="es-ES" sz="1600" dirty="0"/>
              <a:t>Para filtrar resultados específicos de los comandos, utilice una </a:t>
            </a:r>
            <a:r>
              <a:rPr lang="es-ES" sz="1600" b="1" dirty="0"/>
              <a:t>barra vertical (|)</a:t>
            </a:r>
            <a:r>
              <a:rPr lang="es-ES" sz="1600" dirty="0"/>
              <a:t> después del comando show. Algunos de los parámetros que se pueden utilizar después de la barra vertical son los siguientes:</a:t>
            </a:r>
          </a:p>
          <a:p>
            <a:pPr lvl="1"/>
            <a:r>
              <a:rPr lang="es-ES" sz="1600" b="1" dirty="0" err="1"/>
              <a:t>section</a:t>
            </a:r>
            <a:r>
              <a:rPr lang="es-ES" sz="1600" b="1" dirty="0"/>
              <a:t>, </a:t>
            </a:r>
            <a:r>
              <a:rPr lang="es-ES" sz="1600" b="1" dirty="0" err="1"/>
              <a:t>include</a:t>
            </a:r>
            <a:r>
              <a:rPr lang="es-ES" sz="1600" b="1" dirty="0"/>
              <a:t>, </a:t>
            </a:r>
            <a:r>
              <a:rPr lang="es-ES" sz="1600" b="1" dirty="0" err="1"/>
              <a:t>exclude</a:t>
            </a:r>
            <a:r>
              <a:rPr lang="es-ES" sz="1600" b="1" dirty="0"/>
              <a:t>, </a:t>
            </a:r>
            <a:r>
              <a:rPr lang="es-ES" sz="1600" b="1" dirty="0" err="1"/>
              <a:t>begin</a:t>
            </a:r>
            <a:endParaRPr lang="es-ES" sz="16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600" y="396000"/>
            <a:ext cx="8145462" cy="838200"/>
          </a:xfrm>
        </p:spPr>
        <p:txBody>
          <a:bodyPr/>
          <a:lstStyle/>
          <a:p>
            <a:r>
              <a:rPr lang="es-ES" sz="1800" dirty="0"/>
              <a:t>Verificar la conectividad de redes conectadas directamente</a:t>
            </a:r>
            <a:br>
              <a:rPr dirty="0"/>
            </a:br>
            <a:r>
              <a:rPr lang="es-ES" dirty="0"/>
              <a:t>Filtrar la salida del comando show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4" y="3796781"/>
            <a:ext cx="4770122" cy="16996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50" y="3794823"/>
            <a:ext cx="4199020" cy="244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43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0252" y="396000"/>
            <a:ext cx="8145462" cy="838200"/>
          </a:xfrm>
        </p:spPr>
        <p:txBody>
          <a:bodyPr/>
          <a:lstStyle/>
          <a:p>
            <a:pPr eaLnBrk="1" hangingPunct="1"/>
            <a:r>
              <a:rPr lang="es-ES" sz="1800" dirty="0"/>
              <a:t>Funciones de un </a:t>
            </a:r>
            <a:r>
              <a:rPr lang="es-ES" sz="1800" dirty="0" err="1"/>
              <a:t>router</a:t>
            </a:r>
            <a:br>
              <a:rPr lang="es-ES" sz="1800" dirty="0"/>
            </a:br>
            <a:r>
              <a:rPr lang="es-ES" dirty="0"/>
              <a:t>Características de una red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7034" y="1335314"/>
            <a:ext cx="6910044" cy="5278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1443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46C78BA-0F8C-4F6E-8E49-E054E39CE45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1430" y="1278487"/>
            <a:ext cx="4534440" cy="43010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987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145462" cy="838200"/>
          </a:xfrm>
        </p:spPr>
        <p:txBody>
          <a:bodyPr/>
          <a:lstStyle/>
          <a:p>
            <a:pPr eaLnBrk="1" hangingPunct="1"/>
            <a:r>
              <a:rPr lang="es-ES" sz="1800" dirty="0"/>
              <a:t>Funciones de un router</a:t>
            </a:r>
            <a:br>
              <a:rPr dirty="0"/>
            </a:br>
            <a:r>
              <a:rPr lang="es-ES" dirty="0"/>
              <a:t>¿Por qué elegir el ruteo?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1125" y="1407886"/>
            <a:ext cx="7056848" cy="8708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</a:t>
            </a:r>
            <a:r>
              <a:rPr lang="es-ES" dirty="0" err="1"/>
              <a:t>router</a:t>
            </a:r>
            <a:r>
              <a:rPr lang="es-ES" dirty="0"/>
              <a:t> es responsable del ruteo del tráfico entre redes.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38" y="2281210"/>
            <a:ext cx="5227093" cy="426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6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2095" y="1349829"/>
            <a:ext cx="7602989" cy="3802742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son computadoras especializadas que tienen los siguientes componentes que se requieren para funcionar: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s-ES" sz="1600" dirty="0"/>
              <a:t>Unidad central de procesamiento (CPU)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s-ES" sz="1600" dirty="0"/>
              <a:t>Sistema operativo (OS): los routers utilizan IOS de Cisco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s-ES" sz="1600" dirty="0"/>
              <a:t>Memoria y almacenamiento (RAM, ROM, NVRAM, flash, disco duro)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200" y="396000"/>
            <a:ext cx="8509000" cy="838200"/>
          </a:xfrm>
        </p:spPr>
        <p:txBody>
          <a:bodyPr/>
          <a:lstStyle/>
          <a:p>
            <a:r>
              <a:rPr lang="es-ES" sz="1800" dirty="0"/>
              <a:t>Funciones de un </a:t>
            </a:r>
            <a:r>
              <a:rPr lang="es-ES" sz="1800" dirty="0" err="1"/>
              <a:t>router</a:t>
            </a:r>
            <a:br>
              <a:rPr dirty="0"/>
            </a:br>
            <a:r>
              <a:rPr lang="es-ES" dirty="0"/>
              <a:t>Los </a:t>
            </a:r>
            <a:r>
              <a:rPr lang="es-ES" dirty="0" err="1"/>
              <a:t>routers</a:t>
            </a:r>
            <a:r>
              <a:rPr lang="es-ES" dirty="0"/>
              <a:t> son computadoras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73" y="2979369"/>
            <a:ext cx="5691698" cy="357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04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Funciones de un </a:t>
            </a:r>
            <a:r>
              <a:rPr lang="es-ES" sz="1800" dirty="0" err="1"/>
              <a:t>router</a:t>
            </a:r>
            <a:br>
              <a:rPr dirty="0"/>
            </a:br>
            <a:r>
              <a:rPr lang="es-ES" dirty="0"/>
              <a:t>Los </a:t>
            </a:r>
            <a:r>
              <a:rPr lang="es-ES" dirty="0" err="1"/>
              <a:t>routers</a:t>
            </a:r>
            <a:r>
              <a:rPr lang="es-ES" dirty="0"/>
              <a:t> son computadoras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06" y="1701800"/>
            <a:ext cx="6683601" cy="4892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9000" y="1387868"/>
            <a:ext cx="44323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Memoria del router</a:t>
            </a:r>
          </a:p>
        </p:txBody>
      </p:sp>
    </p:spTree>
    <p:extLst>
      <p:ext uri="{BB962C8B-B14F-4D97-AF65-F5344CB8AC3E}">
        <p14:creationId xmlns:p14="http://schemas.microsoft.com/office/powerpoint/2010/main" val="2960949979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9868" y="1250756"/>
            <a:ext cx="8596961" cy="870857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utilizan puertos y tarjetas de interfaz de red especializados para interconectarse a otras redes.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9868" y="396000"/>
            <a:ext cx="8817806" cy="854756"/>
          </a:xfrm>
        </p:spPr>
        <p:txBody>
          <a:bodyPr anchor="t"/>
          <a:lstStyle/>
          <a:p>
            <a:r>
              <a:rPr lang="es-ES" sz="1800" dirty="0"/>
              <a:t>Funciones de un </a:t>
            </a:r>
            <a:r>
              <a:rPr lang="es-ES" sz="1800" dirty="0" err="1"/>
              <a:t>router</a:t>
            </a:r>
            <a:br>
              <a:rPr dirty="0"/>
            </a:br>
            <a:r>
              <a:rPr lang="es-ES" dirty="0"/>
              <a:t>Los </a:t>
            </a:r>
            <a:r>
              <a:rPr lang="es-ES" dirty="0" err="1"/>
              <a:t>routers</a:t>
            </a:r>
            <a:r>
              <a:rPr lang="es-ES" dirty="0"/>
              <a:t> son computadoras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68BC4DE-7FC8-4DF5-B9FD-22319F465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8245" y="2024843"/>
            <a:ext cx="5281729" cy="4437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227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600" y="396000"/>
            <a:ext cx="8145462" cy="838200"/>
          </a:xfrm>
        </p:spPr>
        <p:txBody>
          <a:bodyPr/>
          <a:lstStyle/>
          <a:p>
            <a:r>
              <a:rPr lang="es-ES" sz="1800" dirty="0"/>
              <a:t>Funciones de un </a:t>
            </a:r>
            <a:r>
              <a:rPr lang="es-ES" sz="1800" dirty="0" err="1"/>
              <a:t>router</a:t>
            </a:r>
            <a:br>
              <a:rPr lang="es-ES" sz="1800" dirty="0"/>
            </a:br>
            <a:r>
              <a:rPr lang="es-ES" dirty="0"/>
              <a:t>Los </a:t>
            </a:r>
            <a:r>
              <a:rPr lang="es-ES" dirty="0" err="1"/>
              <a:t>routers</a:t>
            </a:r>
            <a:r>
              <a:rPr lang="es-ES" dirty="0"/>
              <a:t> eligen las mejores rutas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5457" y="1437731"/>
            <a:ext cx="8578817" cy="2289845"/>
          </a:xfrm>
        </p:spPr>
        <p:txBody>
          <a:bodyPr/>
          <a:lstStyle/>
          <a:p>
            <a:r>
              <a:rPr lang="es-ES" sz="2000" dirty="0"/>
              <a:t>Los routers usan </a:t>
            </a:r>
            <a:r>
              <a:rPr lang="es-ES" sz="2000" b="1" dirty="0"/>
              <a:t>rutas estáticas </a:t>
            </a:r>
            <a:r>
              <a:rPr lang="es-ES" sz="2000" dirty="0"/>
              <a:t>y </a:t>
            </a:r>
            <a:r>
              <a:rPr lang="es-ES" sz="2000" b="1" dirty="0"/>
              <a:t>protocolos de routing dinámico </a:t>
            </a:r>
            <a:r>
              <a:rPr lang="es-ES" sz="2000" dirty="0"/>
              <a:t>para descubrir redes remotas y crear sus tablas de routing.</a:t>
            </a:r>
          </a:p>
          <a:p>
            <a:r>
              <a:rPr lang="es-ES" sz="2000" dirty="0"/>
              <a:t>Los routers utilizan </a:t>
            </a:r>
            <a:r>
              <a:rPr lang="es-ES" sz="2000" b="1" dirty="0"/>
              <a:t>tablas de routing</a:t>
            </a:r>
            <a:r>
              <a:rPr lang="es-ES" sz="2000" dirty="0"/>
              <a:t> para determinar </a:t>
            </a:r>
            <a:r>
              <a:rPr lang="es-ES" sz="2000" b="1" dirty="0"/>
              <a:t>la mejor ruta </a:t>
            </a:r>
            <a:r>
              <a:rPr lang="es-ES" sz="2000" dirty="0"/>
              <a:t>para enviar paquetes.</a:t>
            </a:r>
          </a:p>
          <a:p>
            <a:r>
              <a:rPr lang="es-ES" sz="2000" dirty="0"/>
              <a:t>Los routers </a:t>
            </a:r>
            <a:r>
              <a:rPr lang="es-ES" sz="2000" b="1" dirty="0"/>
              <a:t>encapsulan el paquete </a:t>
            </a:r>
            <a:r>
              <a:rPr lang="es-ES" sz="2000" dirty="0"/>
              <a:t>y lo </a:t>
            </a:r>
            <a:r>
              <a:rPr lang="es-ES" sz="2000" b="1" dirty="0"/>
              <a:t>reenvían</a:t>
            </a:r>
            <a:r>
              <a:rPr lang="es-ES" sz="2000" dirty="0"/>
              <a:t> a la interfaz indicada en la tabla de routing.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7015" t="22099" r="42221" b="51234"/>
          <a:stretch/>
        </p:blipFill>
        <p:spPr>
          <a:xfrm>
            <a:off x="841233" y="3727576"/>
            <a:ext cx="74549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1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Conectar dispositivos</a:t>
            </a:r>
            <a:br>
              <a:rPr dirty="0"/>
            </a:br>
            <a:r>
              <a:rPr lang="es-ES" dirty="0">
                <a:latin typeface="Arial" charset="0"/>
              </a:rPr>
              <a:t>Conexión a una red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44" y="1410391"/>
            <a:ext cx="6145797" cy="518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0960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Conectar dispositivos</a:t>
            </a:r>
            <a:br>
              <a:rPr dirty="0"/>
            </a:br>
            <a:r>
              <a:rPr lang="es-ES" dirty="0">
                <a:latin typeface="Arial" charset="0"/>
              </a:rPr>
              <a:t>Gateways predeterminados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63" y="1734145"/>
            <a:ext cx="5397950" cy="3968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3867" y="1542650"/>
            <a:ext cx="3370183" cy="456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6538" lvl="0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r>
              <a:rPr lang="es-ES" sz="2000" kern="0" dirty="0">
                <a:solidFill>
                  <a:srgbClr val="000000"/>
                </a:solidFill>
                <a:latin typeface="Arial"/>
              </a:rPr>
              <a:t>Para habilitar el acceso a la red, los dispositivos deben estar configurados con la siguiente información de direcciones IP.</a:t>
            </a:r>
          </a:p>
          <a:p>
            <a:pPr marL="574675" lvl="1" indent="-212725" algn="l" defTabSz="814388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s-ES" sz="1600" b="1" kern="0" dirty="0">
                <a:solidFill>
                  <a:srgbClr val="000000"/>
                </a:solidFill>
                <a:latin typeface="Arial"/>
              </a:rPr>
              <a:t>Dirección IP</a:t>
            </a:r>
            <a:r>
              <a:rPr lang="es-ES" sz="1600" kern="0" dirty="0">
                <a:solidFill>
                  <a:srgbClr val="000000"/>
                </a:solidFill>
                <a:latin typeface="Arial"/>
              </a:rPr>
              <a:t>: identifica a un host único en una red local.</a:t>
            </a:r>
            <a:r>
              <a:rPr lang="es-ES" sz="1600" dirty="0"/>
              <a:t> </a:t>
            </a:r>
          </a:p>
          <a:p>
            <a:pPr marL="574675" lvl="1" indent="-212725" algn="l" defTabSz="814388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s-ES" sz="1600" b="1" kern="0" dirty="0">
                <a:solidFill>
                  <a:srgbClr val="000000"/>
                </a:solidFill>
                <a:latin typeface="Arial"/>
              </a:rPr>
              <a:t>Máscara de subred</a:t>
            </a:r>
            <a:r>
              <a:rPr lang="es-ES" sz="1600" kern="0" dirty="0">
                <a:solidFill>
                  <a:srgbClr val="000000"/>
                </a:solidFill>
                <a:latin typeface="Arial"/>
              </a:rPr>
              <a:t>: identifica a la subred de la red del host.</a:t>
            </a:r>
          </a:p>
          <a:p>
            <a:pPr marL="574675" lvl="1" indent="-212725" algn="l" defTabSz="814388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s-ES" sz="1600" b="1" kern="0" dirty="0">
                <a:solidFill>
                  <a:srgbClr val="000000"/>
                </a:solidFill>
                <a:latin typeface="Arial"/>
              </a:rPr>
              <a:t>Gateway predeterminado</a:t>
            </a:r>
            <a:r>
              <a:rPr lang="es-ES" sz="1600" kern="0" dirty="0">
                <a:solidFill>
                  <a:srgbClr val="000000"/>
                </a:solidFill>
                <a:latin typeface="Arial"/>
              </a:rPr>
              <a:t>: identifica al router al que se envía un paquete cuando el destino no está en la misma subred de la red local.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486696836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29145</TotalTime>
  <Pages>28</Pages>
  <Words>1281</Words>
  <Application>Microsoft Office PowerPoint</Application>
  <PresentationFormat>Presentación en pantalla (4:3)</PresentationFormat>
  <Paragraphs>147</Paragraphs>
  <Slides>20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Wingdings</vt:lpstr>
      <vt:lpstr>PPT-TMPLT-WHT_C</vt:lpstr>
      <vt:lpstr>NetAcad-4F_PPT-WHT_060408</vt:lpstr>
      <vt:lpstr>Capítulo 1: Conceptos de                     ruteo</vt:lpstr>
      <vt:lpstr>Funciones de un router Características de una red</vt:lpstr>
      <vt:lpstr>Funciones de un router ¿Por qué elegir el ruteo?</vt:lpstr>
      <vt:lpstr>Funciones de un router Los routers son computadoras</vt:lpstr>
      <vt:lpstr>Funciones de un router Los routers son computadoras</vt:lpstr>
      <vt:lpstr>Funciones de un router Los routers son computadoras</vt:lpstr>
      <vt:lpstr>Funciones de un router Los routers eligen las mejores rutas</vt:lpstr>
      <vt:lpstr>Conectar dispositivos Conexión a una red</vt:lpstr>
      <vt:lpstr>Conectar dispositivos Gateways predeterminados</vt:lpstr>
      <vt:lpstr>Conectar dispositivos ARP (Address Resolution Protocol)</vt:lpstr>
      <vt:lpstr>Conectar dispositivos Documentar la asignación de direcciones de red</vt:lpstr>
      <vt:lpstr>Conectar dispositivos Habilitar IP en un host</vt:lpstr>
      <vt:lpstr>Conectar dispositivos Habilitar IP en un switch</vt:lpstr>
      <vt:lpstr>Configuración básica de un router Configurar los parámetros básicos de un router </vt:lpstr>
      <vt:lpstr>Configuración básica de un router Configurar una interfaz de router IPv4</vt:lpstr>
      <vt:lpstr>Configuración básica de un router Configurar una interfaz de loopback IPv4</vt:lpstr>
      <vt:lpstr>Verificar la conectividad de redes conectadas directamente Verificar la configuración de la interfaz</vt:lpstr>
      <vt:lpstr>Verificar la conectividad de redes conectadas directamente Verificar la configuración de la interfaz (continuación)</vt:lpstr>
      <vt:lpstr>Verificar la conectividad de redes conectadas directamente Filtrar la salida del comando show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1199</cp:revision>
  <cp:lastPrinted>1999-01-27T00:54:54Z</cp:lastPrinted>
  <dcterms:created xsi:type="dcterms:W3CDTF">2006-10-23T15:07:30Z</dcterms:created>
  <dcterms:modified xsi:type="dcterms:W3CDTF">2021-08-15T22:53:27Z</dcterms:modified>
</cp:coreProperties>
</file>